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8" r:id="rId2"/>
    <p:sldId id="270" r:id="rId3"/>
    <p:sldId id="258" r:id="rId4"/>
    <p:sldId id="268" r:id="rId5"/>
    <p:sldId id="272" r:id="rId6"/>
    <p:sldId id="271" r:id="rId7"/>
    <p:sldId id="273" r:id="rId8"/>
    <p:sldId id="274" r:id="rId9"/>
    <p:sldId id="269" r:id="rId10"/>
    <p:sldId id="275" r:id="rId11"/>
    <p:sldId id="276" r:id="rId12"/>
    <p:sldId id="277" r:id="rId13"/>
    <p:sldId id="278" r:id="rId14"/>
    <p:sldId id="279" r:id="rId15"/>
    <p:sldId id="280" r:id="rId16"/>
    <p:sldId id="281" r:id="rId17"/>
    <p:sldId id="259" r:id="rId18"/>
    <p:sldId id="284" r:id="rId19"/>
    <p:sldId id="283" r:id="rId20"/>
    <p:sldId id="285" r:id="rId21"/>
    <p:sldId id="286" r:id="rId22"/>
    <p:sldId id="287" r:id="rId23"/>
    <p:sldId id="288" r:id="rId24"/>
    <p:sldId id="260" r:id="rId25"/>
    <p:sldId id="289" r:id="rId26"/>
    <p:sldId id="290" r:id="rId27"/>
    <p:sldId id="291" r:id="rId28"/>
    <p:sldId id="292" r:id="rId29"/>
    <p:sldId id="294" r:id="rId30"/>
    <p:sldId id="261" r:id="rId31"/>
    <p:sldId id="262" r:id="rId32"/>
    <p:sldId id="263" r:id="rId33"/>
    <p:sldId id="264" r:id="rId34"/>
    <p:sldId id="295" r:id="rId35"/>
    <p:sldId id="265" r:id="rId36"/>
    <p:sldId id="266" r:id="rId37"/>
    <p:sldId id="267" r:id="rId38"/>
    <p:sldId id="296" r:id="rId39"/>
    <p:sldId id="297" r:id="rId40"/>
    <p:sldId id="282" r:id="rId41"/>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it-IT" smtClean="0"/>
              <a:t>Fare clic per modificare lo stile del titolo</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5A02D294-1210-46E3-B39B-A0545A9FDB12}" type="datetimeFigureOut">
              <a:rPr lang="it-IT" smtClean="0"/>
              <a:t>06/09/2025</a:t>
            </a:fld>
            <a:endParaRPr lang="it-IT"/>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it-IT"/>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382EE77A-0F67-4695-98F6-A1265E31768E}" type="slidenum">
              <a:rPr lang="it-IT" smtClean="0"/>
              <a:t>‹N›</a:t>
            </a:fld>
            <a:endParaRPr lang="it-IT"/>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5A02D294-1210-46E3-B39B-A0545A9FDB12}" type="datetimeFigureOut">
              <a:rPr lang="it-IT" smtClean="0"/>
              <a:t>06/09/2025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it-IT" smtClean="0"/>
              <a:t>Fare clic per modificare lo stile del titolo</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5A02D294-1210-46E3-B39B-A0545A9FDB12}" type="datetimeFigureOut">
              <a:rPr lang="it-IT" smtClean="0"/>
              <a:t>06/09/2025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5A02D294-1210-46E3-B39B-A0545A9FDB12}" type="datetimeFigureOut">
              <a:rPr lang="it-IT" smtClean="0"/>
              <a:t>06/09/2025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5A02D294-1210-46E3-B39B-A0545A9FDB12}" type="datetimeFigureOut">
              <a:rPr lang="it-IT" smtClean="0"/>
              <a:t>06/09/2025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5" name="Date Placeholder 4"/>
          <p:cNvSpPr>
            <a:spLocks noGrp="1"/>
          </p:cNvSpPr>
          <p:nvPr>
            <p:ph type="dt" sz="half" idx="10"/>
          </p:nvPr>
        </p:nvSpPr>
        <p:spPr/>
        <p:txBody>
          <a:bodyPr/>
          <a:lstStyle/>
          <a:p>
            <a:fld id="{5A02D294-1210-46E3-B39B-A0545A9FDB12}" type="datetimeFigureOut">
              <a:rPr lang="it-IT" smtClean="0"/>
              <a:t>06/09/2025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82EE77A-0F67-4695-98F6-A1265E31768E}" type="slidenum">
              <a:rPr lang="it-IT" smtClean="0"/>
              <a:t>‹N›</a:t>
            </a:fld>
            <a:endParaRPr lang="it-IT"/>
          </a:p>
        </p:txBody>
      </p:sp>
      <p:sp>
        <p:nvSpPr>
          <p:cNvPr id="9" name="Content Placeholder 8"/>
          <p:cNvSpPr>
            <a:spLocks noGrp="1"/>
          </p:cNvSpPr>
          <p:nvPr>
            <p:ph sz="quarter" idx="13"/>
          </p:nvPr>
        </p:nvSpPr>
        <p:spPr>
          <a:xfrm>
            <a:off x="1042416" y="2313432"/>
            <a:ext cx="3419856" cy="349300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5A02D294-1210-46E3-B39B-A0545A9FDB12}" type="datetimeFigureOut">
              <a:rPr lang="it-IT" smtClean="0"/>
              <a:t>06/09/2025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Date Placeholder 2"/>
          <p:cNvSpPr>
            <a:spLocks noGrp="1"/>
          </p:cNvSpPr>
          <p:nvPr>
            <p:ph type="dt" sz="half" idx="10"/>
          </p:nvPr>
        </p:nvSpPr>
        <p:spPr/>
        <p:txBody>
          <a:bodyPr/>
          <a:lstStyle/>
          <a:p>
            <a:fld id="{5A02D294-1210-46E3-B39B-A0545A9FDB12}" type="datetimeFigureOut">
              <a:rPr lang="it-IT" smtClean="0"/>
              <a:t>06/09/2025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2D294-1210-46E3-B39B-A0545A9FDB12}" type="datetimeFigureOut">
              <a:rPr lang="it-IT" smtClean="0"/>
              <a:t>06/09/2025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5A02D294-1210-46E3-B39B-A0545A9FDB12}" type="datetimeFigureOut">
              <a:rPr lang="it-IT" smtClean="0"/>
              <a:t>06/09/2025</a:t>
            </a:fld>
            <a:endParaRPr lang="it-IT"/>
          </a:p>
        </p:txBody>
      </p:sp>
      <p:sp>
        <p:nvSpPr>
          <p:cNvPr id="7" name="Slide Number Placeholder 6"/>
          <p:cNvSpPr>
            <a:spLocks noGrp="1"/>
          </p:cNvSpPr>
          <p:nvPr>
            <p:ph type="sldNum" sz="quarter" idx="12"/>
          </p:nvPr>
        </p:nvSpPr>
        <p:spPr/>
        <p:txBody>
          <a:bodyPr/>
          <a:lstStyle/>
          <a:p>
            <a:fld id="{382EE77A-0F67-4695-98F6-A1265E31768E}" type="slidenum">
              <a:rPr lang="it-IT" smtClean="0"/>
              <a:t>‹N›</a:t>
            </a:fld>
            <a:endParaRPr lang="it-IT"/>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it-IT"/>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it-IT" smtClean="0"/>
              <a:t>Fare clic per modificare lo stile del titolo</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it-IT" smtClean="0"/>
              <a:t>Fare clic per modificare lo stile del titolo</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5A02D294-1210-46E3-B39B-A0545A9FDB12}" type="datetimeFigureOut">
              <a:rPr lang="it-IT" smtClean="0"/>
              <a:t>06/09/2025</a:t>
            </a:fld>
            <a:endParaRPr lang="it-IT"/>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it-IT"/>
          </a:p>
        </p:txBody>
      </p:sp>
      <p:sp>
        <p:nvSpPr>
          <p:cNvPr id="7" name="Slide Number Placeholder 6"/>
          <p:cNvSpPr>
            <a:spLocks noGrp="1"/>
          </p:cNvSpPr>
          <p:nvPr>
            <p:ph type="sldNum" sz="quarter" idx="12"/>
          </p:nvPr>
        </p:nvSpPr>
        <p:spPr/>
        <p:txBody>
          <a:bodyPr/>
          <a:lstStyle/>
          <a:p>
            <a:fld id="{382EE77A-0F67-4695-98F6-A1265E31768E}" type="slidenum">
              <a:rPr lang="it-IT" smtClean="0"/>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5A02D294-1210-46E3-B39B-A0545A9FDB12}" type="datetimeFigureOut">
              <a:rPr lang="it-IT" smtClean="0"/>
              <a:t>06/09/2025</a:t>
            </a:fld>
            <a:endParaRPr lang="it-IT"/>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it-IT"/>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382EE77A-0F67-4695-98F6-A1265E31768E}" type="slidenum">
              <a:rPr lang="it-IT" smtClean="0"/>
              <a:t>‹N›</a:t>
            </a:fld>
            <a:endParaRPr lang="it-IT"/>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pnrr.istruzione.it/riforme/riforma-degli-istituti-tecnici-professionali/"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ec.europa.eu/info/strategy/recovery-plan-europe_it#finanziare-il-bilancio-a-lungo-termine-e-nextgenerationeu" TargetMode="External"/><Relationship Id="rId2" Type="http://schemas.openxmlformats.org/officeDocument/2006/relationships/hyperlink" Target="https://www.agenziacoesione.gov.it/news_istituzionali/bilancio-dellue-la-commissione-europea-accoglie-con-favore-ladozione-del-bilancio-a-lungo-termine-dellue-per-il-2021-2027/"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rchitetturescolastiche.indire.it/risorse/#ri-pensare-gli-spazi"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6" y="0"/>
            <a:ext cx="9155956" cy="5616352"/>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7" name="Rettangolo 6"/>
          <p:cNvSpPr/>
          <p:nvPr/>
        </p:nvSpPr>
        <p:spPr>
          <a:xfrm>
            <a:off x="2267744" y="2729892"/>
            <a:ext cx="5112568" cy="2376264"/>
          </a:xfrm>
          <a:prstGeom prst="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r>
              <a:rPr lang="it-IT" sz="4800" dirty="0" smtClean="0">
                <a:effectLst>
                  <a:outerShdw blurRad="38100" dist="38100" dir="2700000" algn="tl">
                    <a:srgbClr val="000000">
                      <a:alpha val="43137"/>
                    </a:srgbClr>
                  </a:outerShdw>
                </a:effectLst>
              </a:rPr>
              <a:t>PIANO SCUOLA</a:t>
            </a:r>
          </a:p>
          <a:p>
            <a:pPr algn="ctr"/>
            <a:r>
              <a:rPr lang="it-IT" sz="4800" dirty="0" smtClean="0">
                <a:effectLst>
                  <a:outerShdw blurRad="38100" dist="38100" dir="2700000" algn="tl">
                    <a:srgbClr val="000000">
                      <a:alpha val="43137"/>
                    </a:srgbClr>
                  </a:outerShdw>
                </a:effectLst>
              </a:rPr>
              <a:t>4.0</a:t>
            </a:r>
            <a:endParaRPr lang="it-IT" sz="4800" dirty="0">
              <a:effectLst>
                <a:outerShdw blurRad="38100" dist="38100" dir="2700000" algn="tl">
                  <a:srgbClr val="000000">
                    <a:alpha val="43137"/>
                  </a:srgbClr>
                </a:outerShdw>
              </a:effectLst>
            </a:endParaRPr>
          </a:p>
        </p:txBody>
      </p:sp>
      <p:sp>
        <p:nvSpPr>
          <p:cNvPr id="8" name="Rettangolo 7"/>
          <p:cNvSpPr/>
          <p:nvPr/>
        </p:nvSpPr>
        <p:spPr>
          <a:xfrm>
            <a:off x="2751945" y="5678392"/>
            <a:ext cx="5544195" cy="872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dirty="0"/>
          </a:p>
        </p:txBody>
      </p:sp>
      <p:sp>
        <p:nvSpPr>
          <p:cNvPr id="9" name="Rettangolo 8"/>
          <p:cNvSpPr/>
          <p:nvPr/>
        </p:nvSpPr>
        <p:spPr>
          <a:xfrm>
            <a:off x="3059832" y="5698934"/>
            <a:ext cx="5236308" cy="969496"/>
          </a:xfrm>
          <a:prstGeom prst="rect">
            <a:avLst/>
          </a:prstGeom>
        </p:spPr>
        <p:txBody>
          <a:bodyPr wrap="square">
            <a:spAutoFit/>
          </a:bodyPr>
          <a:lstStyle/>
          <a:p>
            <a:r>
              <a:rPr lang="it-IT" sz="1200" dirty="0">
                <a:solidFill>
                  <a:schemeClr val="bg1"/>
                </a:solidFill>
              </a:rPr>
              <a:t>60 CFU ex art. 2-bis </a:t>
            </a:r>
            <a:r>
              <a:rPr lang="it-IT" sz="1200" dirty="0" err="1">
                <a:solidFill>
                  <a:schemeClr val="bg1"/>
                </a:solidFill>
              </a:rPr>
              <a:t>Dlgs</a:t>
            </a:r>
            <a:r>
              <a:rPr lang="it-IT" sz="1200" dirty="0">
                <a:solidFill>
                  <a:schemeClr val="bg1"/>
                </a:solidFill>
              </a:rPr>
              <a:t> 59/2017, ex art. 7 comma 2 DPCM 4 agosto 2023</a:t>
            </a:r>
          </a:p>
          <a:p>
            <a:r>
              <a:rPr lang="it-IT" sz="1200" dirty="0">
                <a:solidFill>
                  <a:schemeClr val="bg1"/>
                </a:solidFill>
              </a:rPr>
              <a:t>30 CFU ex art. 2 – ter, comma 4 bis </a:t>
            </a:r>
            <a:r>
              <a:rPr lang="it-IT" sz="1200" dirty="0" err="1">
                <a:solidFill>
                  <a:schemeClr val="bg1"/>
                </a:solidFill>
              </a:rPr>
              <a:t>Dlgs</a:t>
            </a:r>
            <a:r>
              <a:rPr lang="it-IT" sz="1200" dirty="0">
                <a:solidFill>
                  <a:schemeClr val="bg1"/>
                </a:solidFill>
              </a:rPr>
              <a:t> 59/2017, ex art. 13, comma 2 </a:t>
            </a:r>
            <a:r>
              <a:rPr lang="it-IT" sz="1200" dirty="0" err="1">
                <a:solidFill>
                  <a:schemeClr val="bg1"/>
                </a:solidFill>
              </a:rPr>
              <a:t>Dlgs</a:t>
            </a:r>
            <a:r>
              <a:rPr lang="it-IT" sz="1200" dirty="0">
                <a:solidFill>
                  <a:schemeClr val="bg1"/>
                </a:solidFill>
              </a:rPr>
              <a:t> 59/2017 (ALL.2)</a:t>
            </a:r>
          </a:p>
          <a:p>
            <a:endParaRPr lang="it-IT" sz="900" dirty="0">
              <a:solidFill>
                <a:schemeClr val="bg1"/>
              </a:solidFill>
            </a:endParaRPr>
          </a:p>
        </p:txBody>
      </p:sp>
    </p:spTree>
    <p:extLst>
      <p:ext uri="{BB962C8B-B14F-4D97-AF65-F5344CB8AC3E}">
        <p14:creationId xmlns:p14="http://schemas.microsoft.com/office/powerpoint/2010/main" val="1145048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8840"/>
            <a:ext cx="9144000" cy="486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tangolo 1"/>
          <p:cNvSpPr/>
          <p:nvPr/>
        </p:nvSpPr>
        <p:spPr>
          <a:xfrm>
            <a:off x="467544" y="908720"/>
            <a:ext cx="8208912" cy="923330"/>
          </a:xfrm>
          <a:prstGeom prst="rect">
            <a:avLst/>
          </a:prstGeom>
        </p:spPr>
        <p:txBody>
          <a:bodyPr wrap="square">
            <a:spAutoFit/>
          </a:bodyPr>
          <a:lstStyle/>
          <a:p>
            <a:pPr algn="ctr"/>
            <a:r>
              <a:rPr lang="it-IT" b="1" dirty="0"/>
              <a:t>Le sei riforme PNRR contribuiscono a mettere il sistema scolastico al centro della crescita del Paese, integrandolo pienamente </a:t>
            </a:r>
            <a:r>
              <a:rPr lang="it-IT" b="1" dirty="0" smtClean="0"/>
              <a:t>alla dimensione </a:t>
            </a:r>
            <a:r>
              <a:rPr lang="it-IT" b="1" dirty="0"/>
              <a:t>europea</a:t>
            </a:r>
            <a:r>
              <a:rPr lang="it-IT" dirty="0"/>
              <a:t>.</a:t>
            </a:r>
          </a:p>
        </p:txBody>
      </p:sp>
    </p:spTree>
    <p:extLst>
      <p:ext uri="{BB962C8B-B14F-4D97-AF65-F5344CB8AC3E}">
        <p14:creationId xmlns:p14="http://schemas.microsoft.com/office/powerpoint/2010/main" val="9705006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56968"/>
            <a:ext cx="8208912" cy="610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3558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6649"/>
            <a:ext cx="8250658"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2192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1" y="260648"/>
            <a:ext cx="8323783" cy="6264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27224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7158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32656"/>
            <a:ext cx="8280920" cy="6219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3845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2656"/>
            <a:ext cx="8352927" cy="619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457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8129137"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38910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7828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559"/>
            <a:ext cx="9108811" cy="6871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70394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657795" y="836712"/>
            <a:ext cx="7802637" cy="5632311"/>
          </a:xfrm>
          <a:prstGeom prst="rect">
            <a:avLst/>
          </a:prstGeom>
        </p:spPr>
        <p:txBody>
          <a:bodyPr wrap="square">
            <a:spAutoFit/>
          </a:bodyPr>
          <a:lstStyle/>
          <a:p>
            <a:pPr algn="just"/>
            <a:r>
              <a:rPr lang="it-IT" sz="2000" dirty="0">
                <a:solidFill>
                  <a:srgbClr val="1C2024"/>
                </a:solidFill>
                <a:latin typeface="Titillium Web"/>
              </a:rPr>
              <a:t>La Commissione europea, il Parlamento europeo e i leader dell’UE, hanno concordato un </a:t>
            </a:r>
            <a:r>
              <a:rPr lang="it-IT" sz="2000" b="1" dirty="0">
                <a:solidFill>
                  <a:srgbClr val="1C2024"/>
                </a:solidFill>
                <a:latin typeface="Titillium Web"/>
              </a:rPr>
              <a:t>piano di ripresa</a:t>
            </a:r>
            <a:r>
              <a:rPr lang="it-IT" sz="2000" dirty="0">
                <a:solidFill>
                  <a:srgbClr val="1C2024"/>
                </a:solidFill>
                <a:latin typeface="Titillium Web"/>
              </a:rPr>
              <a:t> che aiuterà l’Unione europea a riparare i danni economici e sociali causati dall’emergenza sanitaria da </a:t>
            </a:r>
            <a:r>
              <a:rPr lang="it-IT" sz="2000" dirty="0" smtClean="0">
                <a:solidFill>
                  <a:srgbClr val="1C2024"/>
                </a:solidFill>
                <a:latin typeface="Titillium Web"/>
              </a:rPr>
              <a:t>Coronavirus </a:t>
            </a:r>
            <a:r>
              <a:rPr lang="it-IT" sz="2000" dirty="0">
                <a:solidFill>
                  <a:srgbClr val="1C2024"/>
                </a:solidFill>
                <a:latin typeface="Titillium Web"/>
              </a:rPr>
              <a:t>e contribuire a gettare le basi per rendere le economie e le società dei paesi europei più sostenibili, resilienti e preparate alle sfide e alle opportunità della transizione ecologica e digitale: </a:t>
            </a:r>
            <a:r>
              <a:rPr lang="it-IT" sz="2000" b="1" dirty="0">
                <a:solidFill>
                  <a:srgbClr val="1C2024"/>
                </a:solidFill>
                <a:latin typeface="Titillium Web"/>
              </a:rPr>
              <a:t>un investimento sul futuro dell’Europa e degli Stati membri per ripartire dopo l’emergenza Covid-19.</a:t>
            </a:r>
            <a:endParaRPr lang="it-IT" sz="2000" dirty="0">
              <a:solidFill>
                <a:srgbClr val="1C2024"/>
              </a:solidFill>
              <a:latin typeface="Titillium Web"/>
            </a:endParaRPr>
          </a:p>
          <a:p>
            <a:pPr algn="just"/>
            <a:r>
              <a:rPr lang="it-IT" sz="2000" dirty="0">
                <a:solidFill>
                  <a:srgbClr val="1C2024"/>
                </a:solidFill>
                <a:latin typeface="Titillium Web"/>
              </a:rPr>
              <a:t>Con l’avvio del </a:t>
            </a:r>
            <a:r>
              <a:rPr lang="it-IT" sz="2000" b="1" dirty="0">
                <a:solidFill>
                  <a:srgbClr val="1C2024"/>
                </a:solidFill>
                <a:latin typeface="Titillium Web"/>
              </a:rPr>
              <a:t>periodo di programmazione 2021-2027</a:t>
            </a:r>
            <a:r>
              <a:rPr lang="it-IT" sz="2000" dirty="0">
                <a:solidFill>
                  <a:srgbClr val="1C2024"/>
                </a:solidFill>
                <a:latin typeface="Titillium Web"/>
              </a:rPr>
              <a:t> e il potenziamento mirato del </a:t>
            </a:r>
            <a:r>
              <a:rPr lang="it-IT" sz="2000" b="1" dirty="0">
                <a:solidFill>
                  <a:srgbClr val="0066CC"/>
                </a:solidFill>
                <a:latin typeface="Titillium Web"/>
                <a:hlinkClick r:id="rId2"/>
              </a:rPr>
              <a:t>bilancio a lungo termine dell’UE</a:t>
            </a:r>
            <a:r>
              <a:rPr lang="it-IT" sz="2000" dirty="0">
                <a:solidFill>
                  <a:srgbClr val="1C2024"/>
                </a:solidFill>
                <a:latin typeface="Titillium Web"/>
              </a:rPr>
              <a:t>, l’attenzione è posta sulla nuova politica di coesione e sullo strumento finanziario denominato </a:t>
            </a:r>
            <a:r>
              <a:rPr lang="it-IT" sz="2000" b="1" dirty="0" err="1">
                <a:solidFill>
                  <a:srgbClr val="0066CC"/>
                </a:solidFill>
                <a:latin typeface="Titillium Web"/>
                <a:hlinkClick r:id="rId3"/>
              </a:rPr>
              <a:t>NextGenerationEU</a:t>
            </a:r>
            <a:r>
              <a:rPr lang="it-IT" sz="2000" dirty="0">
                <a:solidFill>
                  <a:srgbClr val="1C2024"/>
                </a:solidFill>
                <a:latin typeface="Titillium Web"/>
              </a:rPr>
              <a:t>, uno strumento temporaneo da 750 miliardi di euro pensato per stimolare una “ripresa sostenibile, uniforme, inclusiva ed equa”, volta a garantire la possibilità di fare fronte a esigenze impreviste, il più grande pacchetto per stimolare l’economia mai finanziato dall’UE.</a:t>
            </a:r>
            <a:endParaRPr lang="it-IT" sz="2000" b="0" i="0" dirty="0">
              <a:solidFill>
                <a:srgbClr val="1C2024"/>
              </a:solidFill>
              <a:effectLst/>
              <a:latin typeface="Titillium Web"/>
            </a:endParaRPr>
          </a:p>
        </p:txBody>
      </p:sp>
    </p:spTree>
    <p:extLst>
      <p:ext uri="{BB962C8B-B14F-4D97-AF65-F5344CB8AC3E}">
        <p14:creationId xmlns:p14="http://schemas.microsoft.com/office/powerpoint/2010/main" val="18787497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329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0569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006"/>
            <a:ext cx="9144000" cy="6870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175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375"/>
            <a:ext cx="9144000" cy="6856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95950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7782430" cy="4765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24969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7215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 y="0"/>
            <a:ext cx="911366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706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 y="0"/>
            <a:ext cx="9170268" cy="687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4285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4465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17057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249" y="348720"/>
            <a:ext cx="8246207" cy="617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9561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606" y="404664"/>
            <a:ext cx="8169298"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15086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36712"/>
            <a:ext cx="8201186"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2093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033463"/>
            <a:ext cx="8192395" cy="49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83944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96752"/>
            <a:ext cx="8121401" cy="4608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8143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67544" y="836712"/>
            <a:ext cx="8136904" cy="5632311"/>
          </a:xfrm>
          <a:prstGeom prst="rect">
            <a:avLst/>
          </a:prstGeom>
        </p:spPr>
        <p:txBody>
          <a:bodyPr wrap="square">
            <a:spAutoFit/>
          </a:bodyPr>
          <a:lstStyle/>
          <a:p>
            <a:pPr algn="just"/>
            <a:r>
              <a:rPr lang="it-IT" b="1" dirty="0" err="1">
                <a:solidFill>
                  <a:srgbClr val="FF0000"/>
                </a:solidFill>
              </a:rPr>
              <a:t>Next</a:t>
            </a:r>
            <a:r>
              <a:rPr lang="it-IT" b="1" dirty="0">
                <a:solidFill>
                  <a:srgbClr val="FF0000"/>
                </a:solidFill>
              </a:rPr>
              <a:t> Generation </a:t>
            </a:r>
            <a:r>
              <a:rPr lang="it-IT" b="1" dirty="0" err="1">
                <a:solidFill>
                  <a:srgbClr val="FF0000"/>
                </a:solidFill>
              </a:rPr>
              <a:t>Classrooms</a:t>
            </a:r>
            <a:r>
              <a:rPr lang="it-IT" b="1" dirty="0">
                <a:solidFill>
                  <a:srgbClr val="FF0000"/>
                </a:solidFill>
              </a:rPr>
              <a:t> </a:t>
            </a:r>
            <a:r>
              <a:rPr lang="it-IT" dirty="0"/>
              <a:t>è il titolo della prima azione del Piano “Scuola 4.0”. Esso prevede la </a:t>
            </a:r>
            <a:r>
              <a:rPr lang="it-IT" b="1" dirty="0"/>
              <a:t>trasformazione</a:t>
            </a:r>
            <a:r>
              <a:rPr lang="it-IT" dirty="0"/>
              <a:t> di almeno </a:t>
            </a:r>
            <a:r>
              <a:rPr lang="it-IT" b="1" dirty="0"/>
              <a:t>100.000 aule e spazi tradizionali</a:t>
            </a:r>
            <a:r>
              <a:rPr lang="it-IT" dirty="0"/>
              <a:t> in ambienti innovativi di apprendimento. Pertanto, le comunità scolastiche del primo e del secondo grado </a:t>
            </a:r>
            <a:r>
              <a:rPr lang="it-IT" b="1" dirty="0"/>
              <a:t>progetteranno e realizzeranno ambienti fisici e digitali</a:t>
            </a:r>
            <a:r>
              <a:rPr lang="it-IT" dirty="0"/>
              <a:t> di apprendimento contraddistinti da innovazione degli </a:t>
            </a:r>
            <a:r>
              <a:rPr lang="it-IT" b="1" dirty="0"/>
              <a:t>spazi</a:t>
            </a:r>
            <a:r>
              <a:rPr lang="it-IT" dirty="0"/>
              <a:t>, degli </a:t>
            </a:r>
            <a:r>
              <a:rPr lang="it-IT" b="1" dirty="0"/>
              <a:t>arredi</a:t>
            </a:r>
            <a:r>
              <a:rPr lang="it-IT" dirty="0"/>
              <a:t> e delle </a:t>
            </a:r>
            <a:r>
              <a:rPr lang="it-IT" b="1" dirty="0"/>
              <a:t>attrezzature</a:t>
            </a:r>
            <a:r>
              <a:rPr lang="it-IT" dirty="0"/>
              <a:t>. </a:t>
            </a:r>
          </a:p>
          <a:p>
            <a:pPr algn="just"/>
            <a:r>
              <a:rPr lang="it-IT" dirty="0"/>
              <a:t>E però, le scuole dovranno effettuare una </a:t>
            </a:r>
            <a:r>
              <a:rPr lang="it-IT" b="1" dirty="0"/>
              <a:t>trasformazione fisica e virtuale</a:t>
            </a:r>
            <a:r>
              <a:rPr lang="it-IT" dirty="0"/>
              <a:t> degli spazi, partendo necessariamente da un nucleo di </a:t>
            </a:r>
            <a:r>
              <a:rPr lang="it-IT" b="1" dirty="0"/>
              <a:t>pedagogie innovative</a:t>
            </a:r>
            <a:r>
              <a:rPr lang="it-IT" dirty="0"/>
              <a:t> che, a sua volta, preveda un </a:t>
            </a:r>
            <a:r>
              <a:rPr lang="it-IT" b="1" dirty="0"/>
              <a:t>cambiamento </a:t>
            </a:r>
            <a:r>
              <a:rPr lang="it-IT" dirty="0"/>
              <a:t>delle </a:t>
            </a:r>
            <a:r>
              <a:rPr lang="it-IT" b="1" dirty="0"/>
              <a:t>metodologie</a:t>
            </a:r>
            <a:r>
              <a:rPr lang="it-IT" dirty="0"/>
              <a:t> e delle </a:t>
            </a:r>
            <a:r>
              <a:rPr lang="it-IT" b="1" dirty="0"/>
              <a:t>tecniche</a:t>
            </a:r>
            <a:r>
              <a:rPr lang="it-IT" dirty="0"/>
              <a:t> di apprendimento e insegnamento. Insomma, gli spazi dovranno </a:t>
            </a:r>
            <a:r>
              <a:rPr lang="it-IT" b="1" dirty="0"/>
              <a:t>adattarsi alla didattica</a:t>
            </a:r>
            <a:r>
              <a:rPr lang="it-IT" dirty="0"/>
              <a:t> e non viceversa.</a:t>
            </a:r>
          </a:p>
          <a:p>
            <a:pPr algn="just"/>
            <a:r>
              <a:rPr lang="it-IT" dirty="0"/>
              <a:t>In questo quadro, dove l’</a:t>
            </a:r>
            <a:r>
              <a:rPr lang="it-IT" b="1" dirty="0"/>
              <a:t>ambiente</a:t>
            </a:r>
            <a:r>
              <a:rPr lang="it-IT" dirty="0"/>
              <a:t> è “subordinato” alle esigenze di </a:t>
            </a:r>
            <a:r>
              <a:rPr lang="it-IT" dirty="0" smtClean="0"/>
              <a:t>insegnamento,</a:t>
            </a:r>
            <a:r>
              <a:rPr lang="it-IT" dirty="0"/>
              <a:t> </a:t>
            </a:r>
            <a:r>
              <a:rPr lang="it-IT" b="1" dirty="0"/>
              <a:t>confort</a:t>
            </a:r>
            <a:r>
              <a:rPr lang="it-IT" dirty="0"/>
              <a:t>, </a:t>
            </a:r>
            <a:r>
              <a:rPr lang="it-IT" b="1" dirty="0"/>
              <a:t>adeguatezza</a:t>
            </a:r>
            <a:r>
              <a:rPr lang="it-IT" dirty="0"/>
              <a:t> ed </a:t>
            </a:r>
            <a:r>
              <a:rPr lang="it-IT" b="1" dirty="0"/>
              <a:t>efficienza</a:t>
            </a:r>
            <a:r>
              <a:rPr lang="it-IT" dirty="0"/>
              <a:t> sono elementi cardine di </a:t>
            </a:r>
            <a:r>
              <a:rPr lang="it-IT" b="1" dirty="0"/>
              <a:t>classi e laboratori 4.0</a:t>
            </a:r>
            <a:r>
              <a:rPr lang="it-IT" dirty="0"/>
              <a:t>.</a:t>
            </a:r>
          </a:p>
          <a:p>
            <a:pPr algn="just"/>
            <a:r>
              <a:rPr lang="it-IT" dirty="0"/>
              <a:t>Non solo, ma come molti studi hanno sottolineato, per promuovere una maggiore efficienza ed efficacia nel raggiungimento dei risultati di apprendimento desiderati, è fondamentale una </a:t>
            </a:r>
            <a:r>
              <a:rPr lang="it-IT" b="1" dirty="0"/>
              <a:t>stretta connessione</a:t>
            </a:r>
            <a:r>
              <a:rPr lang="it-IT" dirty="0"/>
              <a:t> tra </a:t>
            </a:r>
            <a:r>
              <a:rPr lang="it-IT" b="1" dirty="0"/>
              <a:t>spazio</a:t>
            </a:r>
            <a:r>
              <a:rPr lang="it-IT" dirty="0"/>
              <a:t>, </a:t>
            </a:r>
            <a:r>
              <a:rPr lang="it-IT" b="1" dirty="0"/>
              <a:t>pedagogia</a:t>
            </a:r>
            <a:r>
              <a:rPr lang="it-IT" dirty="0"/>
              <a:t> e </a:t>
            </a:r>
            <a:r>
              <a:rPr lang="it-IT" b="1" dirty="0"/>
              <a:t>tecnologia </a:t>
            </a:r>
            <a:r>
              <a:rPr lang="it-IT" dirty="0"/>
              <a:t>come supporto alle attività.</a:t>
            </a:r>
          </a:p>
        </p:txBody>
      </p:sp>
    </p:spTree>
    <p:extLst>
      <p:ext uri="{BB962C8B-B14F-4D97-AF65-F5344CB8AC3E}">
        <p14:creationId xmlns:p14="http://schemas.microsoft.com/office/powerpoint/2010/main" val="41243111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02" y="908720"/>
            <a:ext cx="8136954" cy="548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0668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8152011" cy="44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731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644103"/>
            <a:ext cx="8136904"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5176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683568" y="1052736"/>
            <a:ext cx="7848872" cy="4801314"/>
          </a:xfrm>
          <a:prstGeom prst="rect">
            <a:avLst/>
          </a:prstGeom>
        </p:spPr>
        <p:txBody>
          <a:bodyPr wrap="square">
            <a:spAutoFit/>
          </a:bodyPr>
          <a:lstStyle/>
          <a:p>
            <a:pPr algn="just"/>
            <a:r>
              <a:rPr lang="it-IT" dirty="0"/>
              <a:t>I laboratori delle professioni digitali del futuro possono essere intesi come ambienti di apprendimento fluidi dove vivere esperienze diversificate, sviluppare competenze personali in collaborazione con il gruppo dei pari, apprendere il lavoro di squadra e acquisire competenze digitali specifiche orientate al lavoro e </a:t>
            </a:r>
            <a:r>
              <a:rPr lang="it-IT" b="1" dirty="0"/>
              <a:t>trasversali ai diversi settori economici</a:t>
            </a:r>
            <a:r>
              <a:rPr lang="it-IT" dirty="0"/>
              <a:t> (</a:t>
            </a:r>
            <a:r>
              <a:rPr lang="it-IT" dirty="0" smtClean="0"/>
              <a:t>agricoltura, agroalimentare</a:t>
            </a:r>
            <a:r>
              <a:rPr lang="it-IT" dirty="0"/>
              <a:t>, </a:t>
            </a:r>
            <a:r>
              <a:rPr lang="it-IT" i="1" dirty="0" err="1"/>
              <a:t>automotive</a:t>
            </a:r>
            <a:r>
              <a:rPr lang="it-IT" dirty="0"/>
              <a:t> e meccanica, ICT, costruzioni, ambiente, energia, servizi finanziari, pubblica amministrazione, salute e benessere, manifattura, chimica e biotecnologie, trasporti e logistica, educazione, servizi professionali, turismo, cultura, comunicazione, transizione verde, etc</a:t>
            </a:r>
            <a:r>
              <a:rPr lang="it-IT" dirty="0" smtClean="0"/>
              <a:t>.).</a:t>
            </a:r>
          </a:p>
          <a:p>
            <a:pPr algn="just"/>
            <a:endParaRPr lang="it-IT" dirty="0"/>
          </a:p>
          <a:p>
            <a:pPr algn="just"/>
            <a:r>
              <a:rPr lang="it-IT" dirty="0"/>
              <a:t>Con tale misura i licei e gli istituti tecnici e professionali possono realizzare nuovi spazi laboratoriali sulle professioni digitali del futuro oppure trasformare, aggiornare e adeguare i laboratori già esistenti, dotandoli delle tecnologie più avanzate, consentendo anche la gestione di curricoli flessibili orientati alle nuove professionalità che necessitano di competenze digitali più avanzate.</a:t>
            </a:r>
          </a:p>
        </p:txBody>
      </p:sp>
    </p:spTree>
    <p:extLst>
      <p:ext uri="{BB962C8B-B14F-4D97-AF65-F5344CB8AC3E}">
        <p14:creationId xmlns:p14="http://schemas.microsoft.com/office/powerpoint/2010/main" val="814926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755576" y="764704"/>
            <a:ext cx="7704235" cy="5632311"/>
          </a:xfrm>
          <a:prstGeom prst="rect">
            <a:avLst/>
          </a:prstGeom>
        </p:spPr>
        <p:txBody>
          <a:bodyPr wrap="square">
            <a:spAutoFit/>
          </a:bodyPr>
          <a:lstStyle/>
          <a:p>
            <a:pPr algn="just"/>
            <a:r>
              <a:rPr lang="it-IT" dirty="0"/>
              <a:t>I </a:t>
            </a:r>
            <a:r>
              <a:rPr lang="it-IT" i="1" dirty="0" err="1"/>
              <a:t>Labs</a:t>
            </a:r>
            <a:r>
              <a:rPr lang="it-IT" dirty="0"/>
              <a:t> sono concepiti in chiave multidimensionale. In grado di abbracciare più ambiti del processo di digitalizzazione del lavoro e più settori economici, in coerenza con gli indirizzi della scuola, con spazi e arredi mobili e riconfigurabili, con attrezzature digitali sia di tipo educativo che professionale. In linea con gli </a:t>
            </a:r>
            <a:r>
              <a:rPr lang="it-IT" b="1" dirty="0"/>
              <a:t>ambiti tecnologici </a:t>
            </a:r>
            <a:r>
              <a:rPr lang="it-IT" dirty="0"/>
              <a:t>individuati, con disponibilità di programmi </a:t>
            </a:r>
            <a:r>
              <a:rPr lang="it-IT" i="1" dirty="0"/>
              <a:t>software</a:t>
            </a:r>
            <a:r>
              <a:rPr lang="it-IT" dirty="0"/>
              <a:t>.</a:t>
            </a:r>
          </a:p>
          <a:p>
            <a:pPr algn="just"/>
            <a:r>
              <a:rPr lang="it-IT" dirty="0"/>
              <a:t>Tali spazi devono essere disegnati come un </a:t>
            </a:r>
            <a:r>
              <a:rPr lang="it-IT" b="1" i="1" dirty="0"/>
              <a:t>continuum</a:t>
            </a:r>
            <a:r>
              <a:rPr lang="it-IT" b="1" dirty="0"/>
              <a:t> fra la scuola e il mondo del lavoro</a:t>
            </a:r>
            <a:r>
              <a:rPr lang="it-IT" dirty="0"/>
              <a:t>. Coinvolgendo, già nella fase di progettazione, studenti, famiglie, docenti, aziende, professionisti, e integrandosi con i Percorsi per le Competenze Trasversali e l’Orientamento (PCTO</a:t>
            </a:r>
            <a:r>
              <a:rPr lang="it-IT" dirty="0" smtClean="0"/>
              <a:t>).</a:t>
            </a:r>
          </a:p>
          <a:p>
            <a:pPr algn="just"/>
            <a:endParaRPr lang="it-IT" dirty="0"/>
          </a:p>
          <a:p>
            <a:pPr algn="just"/>
            <a:r>
              <a:rPr lang="it-IT" dirty="0"/>
              <a:t>I </a:t>
            </a:r>
            <a:r>
              <a:rPr lang="it-IT" i="1" dirty="0" err="1"/>
              <a:t>Next</a:t>
            </a:r>
            <a:r>
              <a:rPr lang="it-IT" i="1" dirty="0"/>
              <a:t> Generation </a:t>
            </a:r>
            <a:r>
              <a:rPr lang="it-IT" i="1" dirty="0" err="1" smtClean="0"/>
              <a:t>Labs</a:t>
            </a:r>
            <a:r>
              <a:rPr lang="it-IT" i="1" dirty="0"/>
              <a:t> </a:t>
            </a:r>
            <a:r>
              <a:rPr lang="it-IT" dirty="0"/>
              <a:t>possono rappresentare una grande opportunità per </a:t>
            </a:r>
            <a:r>
              <a:rPr lang="it-IT" b="1" dirty="0"/>
              <a:t>ampliare l’offerta formativa della scuola</a:t>
            </a:r>
            <a:r>
              <a:rPr lang="it-IT" dirty="0"/>
              <a:t>, </a:t>
            </a:r>
            <a:r>
              <a:rPr lang="it-IT" b="1" dirty="0"/>
              <a:t>adeguando e innovando i profili di uscita</a:t>
            </a:r>
            <a:r>
              <a:rPr lang="it-IT" dirty="0"/>
              <a:t> alle nuove professioni ad alto uso di tecnologia digitale.</a:t>
            </a:r>
          </a:p>
          <a:p>
            <a:pPr algn="just"/>
            <a:r>
              <a:rPr lang="it-IT" dirty="0"/>
              <a:t>La </a:t>
            </a:r>
            <a:r>
              <a:rPr lang="it-IT" b="1" dirty="0"/>
              <a:t>realtà aumentata</a:t>
            </a:r>
            <a:r>
              <a:rPr lang="it-IT" dirty="0"/>
              <a:t> e la </a:t>
            </a:r>
            <a:r>
              <a:rPr lang="it-IT" b="1" dirty="0"/>
              <a:t>realtà virtuale</a:t>
            </a:r>
            <a:r>
              <a:rPr lang="it-IT" dirty="0"/>
              <a:t> possono sostenere esperienze di formazione alle competenze digitali avanzate anche al di fuori dei laboratori, simulando a scuola contesti e luoghi di lavoro reali.</a:t>
            </a:r>
          </a:p>
        </p:txBody>
      </p:sp>
    </p:spTree>
    <p:extLst>
      <p:ext uri="{BB962C8B-B14F-4D97-AF65-F5344CB8AC3E}">
        <p14:creationId xmlns:p14="http://schemas.microsoft.com/office/powerpoint/2010/main" val="3350536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20" y="980728"/>
            <a:ext cx="8136904"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720" y="2852936"/>
            <a:ext cx="8136904" cy="3092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931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166812"/>
            <a:ext cx="8245549"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149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75" y="620689"/>
            <a:ext cx="8145463"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3498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539551" y="692696"/>
            <a:ext cx="7992889" cy="2308324"/>
          </a:xfrm>
          <a:prstGeom prst="rect">
            <a:avLst/>
          </a:prstGeom>
        </p:spPr>
        <p:txBody>
          <a:bodyPr wrap="square">
            <a:spAutoFit/>
          </a:bodyPr>
          <a:lstStyle/>
          <a:p>
            <a:r>
              <a:rPr lang="it-IT" dirty="0">
                <a:solidFill>
                  <a:srgbClr val="1C2024"/>
                </a:solidFill>
                <a:latin typeface="Titillium Web"/>
              </a:rPr>
              <a:t>Il Piano si articola in </a:t>
            </a:r>
            <a:r>
              <a:rPr lang="it-IT" b="1" dirty="0">
                <a:solidFill>
                  <a:srgbClr val="1C2024"/>
                </a:solidFill>
                <a:latin typeface="Titillium Web"/>
              </a:rPr>
              <a:t>6 Missioni, che rappresentano le aree “tematiche” strutturali di intervento.</a:t>
            </a:r>
            <a:endParaRPr lang="it-IT" dirty="0">
              <a:solidFill>
                <a:srgbClr val="1C2024"/>
              </a:solidFill>
              <a:latin typeface="Titillium Web"/>
            </a:endParaRPr>
          </a:p>
          <a:p>
            <a:pPr>
              <a:buFont typeface="+mj-lt"/>
              <a:buAutoNum type="arabicPeriod"/>
            </a:pPr>
            <a:r>
              <a:rPr lang="it-IT" dirty="0">
                <a:solidFill>
                  <a:srgbClr val="1C2024"/>
                </a:solidFill>
                <a:latin typeface="Titillium Web"/>
              </a:rPr>
              <a:t>Digitalizzazione, innovazione, competitività, cultura e turismo</a:t>
            </a:r>
          </a:p>
          <a:p>
            <a:pPr>
              <a:buFont typeface="+mj-lt"/>
              <a:buAutoNum type="arabicPeriod"/>
            </a:pPr>
            <a:r>
              <a:rPr lang="it-IT" dirty="0">
                <a:solidFill>
                  <a:srgbClr val="1C2024"/>
                </a:solidFill>
                <a:latin typeface="Titillium Web"/>
              </a:rPr>
              <a:t>Rivoluzione verde e transizione ecologica</a:t>
            </a:r>
          </a:p>
          <a:p>
            <a:pPr>
              <a:buFont typeface="+mj-lt"/>
              <a:buAutoNum type="arabicPeriod"/>
            </a:pPr>
            <a:r>
              <a:rPr lang="it-IT" dirty="0">
                <a:solidFill>
                  <a:srgbClr val="1C2024"/>
                </a:solidFill>
                <a:latin typeface="Titillium Web"/>
              </a:rPr>
              <a:t>Infrastrutture per una mobilità sostenibile</a:t>
            </a:r>
          </a:p>
          <a:p>
            <a:pPr>
              <a:buFont typeface="+mj-lt"/>
              <a:buAutoNum type="arabicPeriod"/>
            </a:pPr>
            <a:r>
              <a:rPr lang="it-IT" dirty="0">
                <a:solidFill>
                  <a:srgbClr val="FF0000"/>
                </a:solidFill>
                <a:latin typeface="Titillium Web"/>
              </a:rPr>
              <a:t>Istruzione e Ricerca</a:t>
            </a:r>
          </a:p>
          <a:p>
            <a:pPr>
              <a:buFont typeface="+mj-lt"/>
              <a:buAutoNum type="arabicPeriod"/>
            </a:pPr>
            <a:r>
              <a:rPr lang="it-IT" dirty="0">
                <a:solidFill>
                  <a:srgbClr val="1C2024"/>
                </a:solidFill>
                <a:latin typeface="Titillium Web"/>
              </a:rPr>
              <a:t>Inclusione e Coesione</a:t>
            </a:r>
          </a:p>
          <a:p>
            <a:pPr>
              <a:buFont typeface="+mj-lt"/>
              <a:buAutoNum type="arabicPeriod"/>
            </a:pPr>
            <a:r>
              <a:rPr lang="it-IT" dirty="0">
                <a:solidFill>
                  <a:srgbClr val="1C2024"/>
                </a:solidFill>
                <a:latin typeface="Titillium Web"/>
              </a:rPr>
              <a:t>Salute</a:t>
            </a:r>
            <a:endParaRPr lang="it-IT" b="0" i="0" dirty="0">
              <a:solidFill>
                <a:srgbClr val="1C2024"/>
              </a:solidFill>
              <a:effectLst/>
              <a:latin typeface="Titillium Web"/>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290" y="2348880"/>
            <a:ext cx="5558525" cy="3986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4989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539552" y="908720"/>
            <a:ext cx="7992888" cy="5355312"/>
          </a:xfrm>
          <a:prstGeom prst="rect">
            <a:avLst/>
          </a:prstGeom>
        </p:spPr>
        <p:txBody>
          <a:bodyPr wrap="square">
            <a:spAutoFit/>
          </a:bodyPr>
          <a:lstStyle/>
          <a:p>
            <a:pPr algn="just"/>
            <a:r>
              <a:rPr lang="it-IT" sz="1900" dirty="0"/>
              <a:t>Con decreto del Ministro dell’istruzione n. 161 del 14 giugno 2022 è stato adottato il </a:t>
            </a:r>
            <a:r>
              <a:rPr lang="it-IT" sz="1900" b="1" dirty="0">
                <a:solidFill>
                  <a:srgbClr val="FF0000"/>
                </a:solidFill>
              </a:rPr>
              <a:t>Piano Scuola 4.0</a:t>
            </a:r>
            <a:r>
              <a:rPr lang="it-IT" sz="1900" dirty="0"/>
              <a:t>. Il Piano è previsto dal PNRR quale strumento di sintesi e accompagnamento all’attuazione delle relative linee di investimento e intende fornire un supporto alle azioni che saranno realizzate dalle istituzioni scolastiche nel rispetto della propria autonomia didattica, gestionale e organizzativa. È diviso in quattro sezioni</a:t>
            </a:r>
            <a:r>
              <a:rPr lang="it-IT" sz="1900" dirty="0" smtClean="0"/>
              <a:t>:</a:t>
            </a:r>
          </a:p>
          <a:p>
            <a:pPr algn="just"/>
            <a:endParaRPr lang="it-IT" sz="1900" dirty="0"/>
          </a:p>
          <a:p>
            <a:pPr algn="just"/>
            <a:r>
              <a:rPr lang="it-IT" sz="1900" dirty="0"/>
              <a:t>– la prima sezione “</a:t>
            </a:r>
            <a:r>
              <a:rPr lang="it-IT" sz="1900" b="1" dirty="0"/>
              <a:t>Background</a:t>
            </a:r>
            <a:r>
              <a:rPr lang="it-IT" sz="1900" dirty="0"/>
              <a:t>” definisce il contesto dell’intervento, ripercorrendo brevemente le principali tappe del processo di trasformazione didattica e digitale della scuola italiana e gli scenari europei di riferimento</a:t>
            </a:r>
            <a:r>
              <a:rPr lang="it-IT" sz="1900" dirty="0" smtClean="0"/>
              <a:t>;</a:t>
            </a:r>
          </a:p>
          <a:p>
            <a:pPr algn="just"/>
            <a:endParaRPr lang="it-IT" sz="1900" dirty="0"/>
          </a:p>
          <a:p>
            <a:pPr algn="just"/>
            <a:r>
              <a:rPr lang="it-IT" sz="1900" dirty="0"/>
              <a:t>– la seconda e la terza sezione “</a:t>
            </a:r>
            <a:r>
              <a:rPr lang="it-IT" sz="1900" b="1" dirty="0"/>
              <a:t>Framework</a:t>
            </a:r>
            <a:r>
              <a:rPr lang="it-IT" sz="1900" dirty="0"/>
              <a:t>” presentano il quadro di riferimento e i principali orientamenti per la progettazione degli ambienti di apprendimento innovativi (</a:t>
            </a:r>
            <a:r>
              <a:rPr lang="it-IT" sz="1900" i="1" dirty="0" err="1"/>
              <a:t>Next</a:t>
            </a:r>
            <a:r>
              <a:rPr lang="it-IT" sz="1900" i="1" dirty="0"/>
              <a:t> Generation </a:t>
            </a:r>
            <a:r>
              <a:rPr lang="it-IT" sz="1900" i="1" dirty="0" err="1"/>
              <a:t>Classrooms</a:t>
            </a:r>
            <a:r>
              <a:rPr lang="it-IT" sz="1900" dirty="0"/>
              <a:t>) e dei laboratori per le professioni digitali del futuro (</a:t>
            </a:r>
            <a:r>
              <a:rPr lang="it-IT" sz="1900" i="1" dirty="0" err="1"/>
              <a:t>Next</a:t>
            </a:r>
            <a:r>
              <a:rPr lang="it-IT" sz="1900" i="1" dirty="0"/>
              <a:t> Generation </a:t>
            </a:r>
            <a:r>
              <a:rPr lang="it-IT" sz="1900" i="1" dirty="0" err="1"/>
              <a:t>Labs</a:t>
            </a:r>
            <a:r>
              <a:rPr lang="it-IT" sz="1900" dirty="0" smtClean="0"/>
              <a:t>);</a:t>
            </a:r>
            <a:endParaRPr lang="it-IT" sz="1900" dirty="0"/>
          </a:p>
        </p:txBody>
      </p:sp>
    </p:spTree>
    <p:extLst>
      <p:ext uri="{BB962C8B-B14F-4D97-AF65-F5344CB8AC3E}">
        <p14:creationId xmlns:p14="http://schemas.microsoft.com/office/powerpoint/2010/main" val="2115511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803598" y="1124744"/>
            <a:ext cx="7560840" cy="4770537"/>
          </a:xfrm>
          <a:prstGeom prst="rect">
            <a:avLst/>
          </a:prstGeom>
        </p:spPr>
        <p:txBody>
          <a:bodyPr wrap="square">
            <a:spAutoFit/>
          </a:bodyPr>
          <a:lstStyle/>
          <a:p>
            <a:pPr algn="just"/>
            <a:r>
              <a:rPr lang="it-IT" dirty="0"/>
              <a:t>– </a:t>
            </a:r>
            <a:r>
              <a:rPr lang="it-IT" sz="1900" dirty="0"/>
              <a:t>la quarta sezione “</a:t>
            </a:r>
            <a:r>
              <a:rPr lang="it-IT" sz="1900" b="1" dirty="0" err="1"/>
              <a:t>Roadmap</a:t>
            </a:r>
            <a:r>
              <a:rPr lang="it-IT" sz="1900" dirty="0"/>
              <a:t>” illustra e sintetizza gli </a:t>
            </a:r>
            <a:r>
              <a:rPr lang="it-IT" sz="1900" dirty="0" err="1"/>
              <a:t>step</a:t>
            </a:r>
            <a:r>
              <a:rPr lang="it-IT" sz="1900" dirty="0"/>
              <a:t> di attuazione della linea di investimento “Scuola 4.0”.</a:t>
            </a:r>
          </a:p>
          <a:p>
            <a:pPr algn="just"/>
            <a:r>
              <a:rPr lang="it-IT" sz="1900" dirty="0"/>
              <a:t>Con il PNRR, il Ministero dell’istruzione, nell’ambito della linea di investimento “Scuola 4.0”, ha inteso investire 2,1 miliardi di euro per la trasformazione delle classi tradizionali in ambienti innovativi di apprendimento e nella creazione di laboratori per le professioni digitali del futuro e, al tempo stesso, con un’altra specifica linea di investimento, promuovere un ampio programma di formazione alla transizione digitale di tutto il personale scolastico</a:t>
            </a:r>
            <a:r>
              <a:rPr lang="it-IT" sz="1900" dirty="0" smtClean="0"/>
              <a:t>.</a:t>
            </a:r>
          </a:p>
          <a:p>
            <a:pPr algn="just"/>
            <a:endParaRPr lang="it-IT" sz="1900" dirty="0"/>
          </a:p>
          <a:p>
            <a:pPr algn="just"/>
            <a:r>
              <a:rPr lang="it-IT" sz="1900" dirty="0"/>
              <a:t>La denominazione “</a:t>
            </a:r>
            <a:r>
              <a:rPr lang="it-IT" sz="1900" b="1" dirty="0"/>
              <a:t>Scuola 4.0</a:t>
            </a:r>
            <a:r>
              <a:rPr lang="it-IT" sz="1900" dirty="0"/>
              <a:t>” discende proprio dalla finalità della misura di realizzare ambienti di apprendimento ibridi, che possano fondere le potenzialità educative e didattiche degli spazi fisici concepiti in modo innovativo e degli ambienti digitali.</a:t>
            </a:r>
          </a:p>
        </p:txBody>
      </p:sp>
    </p:spTree>
    <p:extLst>
      <p:ext uri="{BB962C8B-B14F-4D97-AF65-F5344CB8AC3E}">
        <p14:creationId xmlns:p14="http://schemas.microsoft.com/office/powerpoint/2010/main" val="3977354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476672"/>
            <a:ext cx="6433840" cy="6030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6867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6373</TotalTime>
  <Words>439</Words>
  <Application>Microsoft Office PowerPoint</Application>
  <PresentationFormat>Presentazione su schermo (4:3)</PresentationFormat>
  <Paragraphs>35</Paragraphs>
  <Slides>40</Slides>
  <Notes>0</Notes>
  <HiddenSlides>0</HiddenSlides>
  <MMClips>0</MMClips>
  <ScaleCrop>false</ScaleCrop>
  <HeadingPairs>
    <vt:vector size="4" baseType="variant">
      <vt:variant>
        <vt:lpstr>Tema</vt:lpstr>
      </vt:variant>
      <vt:variant>
        <vt:i4>1</vt:i4>
      </vt:variant>
      <vt:variant>
        <vt:lpstr>Titoli diapositive</vt:lpstr>
      </vt:variant>
      <vt:variant>
        <vt:i4>40</vt:i4>
      </vt:variant>
    </vt:vector>
  </HeadingPairs>
  <TitlesOfParts>
    <vt:vector size="41" baseType="lpstr">
      <vt:lpstr>Austin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Utente pc</dc:creator>
  <cp:lastModifiedBy>Utente pc</cp:lastModifiedBy>
  <cp:revision>28</cp:revision>
  <dcterms:created xsi:type="dcterms:W3CDTF">2025-01-21T19:06:26Z</dcterms:created>
  <dcterms:modified xsi:type="dcterms:W3CDTF">2025-09-06T05:50:21Z</dcterms:modified>
</cp:coreProperties>
</file>